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3" r:id="rId4"/>
    <p:sldId id="258" r:id="rId5"/>
    <p:sldId id="259" r:id="rId6"/>
    <p:sldId id="267" r:id="rId7"/>
    <p:sldId id="264" r:id="rId8"/>
    <p:sldId id="260" r:id="rId9"/>
    <p:sldId id="261" r:id="rId10"/>
    <p:sldId id="262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216" autoAdjust="0"/>
    <p:restoredTop sz="94609" autoAdjust="0"/>
  </p:normalViewPr>
  <p:slideViewPr>
    <p:cSldViewPr>
      <p:cViewPr varScale="1">
        <p:scale>
          <a:sx n="93" d="100"/>
          <a:sy n="93" d="100"/>
        </p:scale>
        <p:origin x="45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1BACA3-62CD-4F1A-B727-43C1EFA4DF16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AF906F1-5D38-4311-9FF0-C47EDBA9EF58}">
      <dgm:prSet phldrT="[Text]" custT="1"/>
      <dgm:spPr/>
      <dgm:t>
        <a:bodyPr/>
        <a:lstStyle/>
        <a:p>
          <a:pPr algn="l"/>
          <a:r>
            <a:rPr lang="en-GB" sz="2000" dirty="0" smtClean="0">
              <a:solidFill>
                <a:schemeClr val="bg1">
                  <a:lumMod val="50000"/>
                </a:schemeClr>
              </a:solidFill>
            </a:rPr>
            <a:t>v</a:t>
          </a:r>
          <a:r>
            <a:rPr lang="en-GB" sz="1600" dirty="0" smtClean="0">
              <a:solidFill>
                <a:schemeClr val="bg1">
                  <a:lumMod val="50000"/>
                </a:schemeClr>
              </a:solidFill>
            </a:rPr>
            <a:t>ehicles that travel on the road (</a:t>
          </a:r>
          <a:r>
            <a:rPr lang="en-GB" sz="1600" dirty="0" err="1" smtClean="0">
              <a:solidFill>
                <a:schemeClr val="bg1">
                  <a:lumMod val="50000"/>
                </a:schemeClr>
              </a:solidFill>
            </a:rPr>
            <a:t>eg</a:t>
          </a:r>
          <a:r>
            <a:rPr lang="en-GB" sz="160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en-GB" sz="1600" dirty="0" err="1" smtClean="0">
              <a:solidFill>
                <a:schemeClr val="bg1">
                  <a:lumMod val="50000"/>
                </a:schemeClr>
              </a:solidFill>
            </a:rPr>
            <a:t>motability</a:t>
          </a:r>
          <a:r>
            <a:rPr lang="en-GB" sz="160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en-GB" sz="1600" dirty="0" err="1" smtClean="0">
              <a:solidFill>
                <a:schemeClr val="bg1">
                  <a:lumMod val="50000"/>
                </a:schemeClr>
              </a:solidFill>
            </a:rPr>
            <a:t>scooters,electric</a:t>
          </a:r>
          <a:r>
            <a:rPr lang="en-GB" sz="1600" dirty="0" smtClean="0">
              <a:solidFill>
                <a:schemeClr val="bg1">
                  <a:lumMod val="50000"/>
                </a:schemeClr>
              </a:solidFill>
            </a:rPr>
            <a:t> bicycles).</a:t>
          </a:r>
        </a:p>
        <a:p>
          <a:pPr algn="l"/>
          <a:endParaRPr lang="en-GB" sz="1600" dirty="0" smtClean="0">
            <a:solidFill>
              <a:schemeClr val="bg1">
                <a:lumMod val="50000"/>
              </a:schemeClr>
            </a:solidFill>
          </a:endParaRPr>
        </a:p>
        <a:p>
          <a:pPr algn="l"/>
          <a:r>
            <a:rPr lang="en-GB" sz="1600" dirty="0" smtClean="0">
              <a:solidFill>
                <a:schemeClr val="bg1">
                  <a:lumMod val="50000"/>
                </a:schemeClr>
              </a:solidFill>
            </a:rPr>
            <a:t>Vehicles not designed for road use (motor sports vehicles, golf buggies, lawnmowers).</a:t>
          </a:r>
        </a:p>
        <a:p>
          <a:pPr algn="l"/>
          <a:endParaRPr lang="en-GB" sz="1600" dirty="0" smtClean="0">
            <a:solidFill>
              <a:schemeClr val="bg1">
                <a:lumMod val="50000"/>
              </a:schemeClr>
            </a:solidFill>
          </a:endParaRPr>
        </a:p>
        <a:p>
          <a:pPr algn="l"/>
          <a:r>
            <a:rPr lang="en-GB" sz="1600" dirty="0" smtClean="0">
              <a:solidFill>
                <a:schemeClr val="bg1">
                  <a:lumMod val="50000"/>
                </a:schemeClr>
              </a:solidFill>
            </a:rPr>
            <a:t>Vehicles which are no longer on the road (museum exhibits </a:t>
          </a:r>
          <a:r>
            <a:rPr lang="en-GB" sz="1600" dirty="0" err="1" smtClean="0">
              <a:solidFill>
                <a:schemeClr val="bg1">
                  <a:lumMod val="50000"/>
                </a:schemeClr>
              </a:solidFill>
            </a:rPr>
            <a:t>etc</a:t>
          </a:r>
          <a:r>
            <a:rPr lang="en-GB" sz="1600" dirty="0" smtClean="0">
              <a:solidFill>
                <a:schemeClr val="bg1">
                  <a:lumMod val="50000"/>
                </a:schemeClr>
              </a:solidFill>
            </a:rPr>
            <a:t>)</a:t>
          </a:r>
        </a:p>
        <a:p>
          <a:pPr algn="l"/>
          <a:endParaRPr lang="en-GB" sz="1600" dirty="0" smtClean="0">
            <a:solidFill>
              <a:schemeClr val="bg1">
                <a:lumMod val="50000"/>
              </a:schemeClr>
            </a:solidFill>
          </a:endParaRPr>
        </a:p>
        <a:p>
          <a:pPr algn="l"/>
          <a:r>
            <a:rPr lang="en-GB" sz="1600" dirty="0" smtClean="0">
              <a:solidFill>
                <a:schemeClr val="bg1">
                  <a:lumMod val="50000"/>
                </a:schemeClr>
              </a:solidFill>
            </a:rPr>
            <a:t> Specialist trade vehicles (construction plant, fork lifts, agricultural ).</a:t>
          </a:r>
          <a:endParaRPr lang="en-GB" sz="1600" dirty="0">
            <a:solidFill>
              <a:schemeClr val="bg1">
                <a:lumMod val="50000"/>
              </a:schemeClr>
            </a:solidFill>
          </a:endParaRPr>
        </a:p>
      </dgm:t>
    </dgm:pt>
    <dgm:pt modelId="{4B7851C4-FEC5-4DF9-9FE8-81528B5E1E2A}" type="parTrans" cxnId="{85C86F04-9821-46EC-9B52-B360669E75D1}">
      <dgm:prSet/>
      <dgm:spPr/>
      <dgm:t>
        <a:bodyPr/>
        <a:lstStyle/>
        <a:p>
          <a:endParaRPr lang="en-GB"/>
        </a:p>
      </dgm:t>
    </dgm:pt>
    <dgm:pt modelId="{446C6BF8-472A-4138-9C37-514FDB3C9A0C}" type="sibTrans" cxnId="{85C86F04-9821-46EC-9B52-B360669E75D1}">
      <dgm:prSet/>
      <dgm:spPr/>
      <dgm:t>
        <a:bodyPr/>
        <a:lstStyle/>
        <a:p>
          <a:endParaRPr lang="en-GB"/>
        </a:p>
      </dgm:t>
    </dgm:pt>
    <dgm:pt modelId="{5597AC96-67B2-4945-A2A5-67C628D05FFD}">
      <dgm:prSet phldrT="[Text]" custT="1"/>
      <dgm:spPr/>
      <dgm:t>
        <a:bodyPr/>
        <a:lstStyle/>
        <a:p>
          <a:r>
            <a:rPr lang="en-GB" sz="2000" dirty="0" smtClean="0">
              <a:solidFill>
                <a:schemeClr val="bg1">
                  <a:lumMod val="50000"/>
                </a:schemeClr>
              </a:solidFill>
            </a:rPr>
            <a:t>- Any vehicle which is not mechanically propelled </a:t>
          </a:r>
        </a:p>
        <a:p>
          <a:endParaRPr lang="en-GB" sz="2000" dirty="0" smtClean="0">
            <a:solidFill>
              <a:schemeClr val="bg1">
                <a:lumMod val="50000"/>
              </a:schemeClr>
            </a:solidFill>
          </a:endParaRPr>
        </a:p>
        <a:p>
          <a:r>
            <a:rPr lang="en-GB" sz="2000" dirty="0" smtClean="0">
              <a:solidFill>
                <a:schemeClr val="bg1">
                  <a:lumMod val="50000"/>
                </a:schemeClr>
              </a:solidFill>
            </a:rPr>
            <a:t>-Which is being used in a way which is not its normal function </a:t>
          </a:r>
        </a:p>
        <a:p>
          <a:endParaRPr lang="en-GB" sz="2000" dirty="0" smtClean="0">
            <a:solidFill>
              <a:schemeClr val="bg1">
                <a:lumMod val="50000"/>
              </a:schemeClr>
            </a:solidFill>
          </a:endParaRPr>
        </a:p>
        <a:p>
          <a:endParaRPr lang="en-GB" sz="2000" dirty="0">
            <a:solidFill>
              <a:schemeClr val="bg1">
                <a:lumMod val="50000"/>
              </a:schemeClr>
            </a:solidFill>
          </a:endParaRPr>
        </a:p>
      </dgm:t>
    </dgm:pt>
    <dgm:pt modelId="{68A9199D-957B-4479-90F4-3BF1E125D71C}" type="parTrans" cxnId="{390A20B1-AEC0-4426-816D-E01E79651AB9}">
      <dgm:prSet/>
      <dgm:spPr/>
      <dgm:t>
        <a:bodyPr/>
        <a:lstStyle/>
        <a:p>
          <a:endParaRPr lang="en-GB"/>
        </a:p>
      </dgm:t>
    </dgm:pt>
    <dgm:pt modelId="{AB1B0ED6-CE4E-4FE0-93B9-DDD0D5BC71DD}" type="sibTrans" cxnId="{390A20B1-AEC0-4426-816D-E01E79651AB9}">
      <dgm:prSet/>
      <dgm:spPr/>
      <dgm:t>
        <a:bodyPr/>
        <a:lstStyle/>
        <a:p>
          <a:endParaRPr lang="en-GB"/>
        </a:p>
      </dgm:t>
    </dgm:pt>
    <dgm:pt modelId="{EDB4E286-3CDC-46B9-8CF7-E25B9097FC8C}" type="pres">
      <dgm:prSet presAssocID="{281BACA3-62CD-4F1A-B727-43C1EFA4DF16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3A7C95F-5D65-43D6-B539-56D9A136E900}" type="pres">
      <dgm:prSet presAssocID="{281BACA3-62CD-4F1A-B727-43C1EFA4DF16}" presName="Background" presStyleLbl="bgImgPlace1" presStyleIdx="0" presStyleCnt="1" custScaleX="114943" custScaleY="197664" custLinFactNeighborX="-2731" custLinFactNeighborY="9294"/>
      <dgm:spPr>
        <a:solidFill>
          <a:schemeClr val="tx2"/>
        </a:solidFill>
        <a:ln>
          <a:solidFill>
            <a:schemeClr val="bg1"/>
          </a:solidFill>
        </a:ln>
      </dgm:spPr>
      <dgm:t>
        <a:bodyPr/>
        <a:lstStyle/>
        <a:p>
          <a:endParaRPr lang="en-GB"/>
        </a:p>
      </dgm:t>
    </dgm:pt>
    <dgm:pt modelId="{5905366D-00AB-4865-8F25-11629EBA7315}" type="pres">
      <dgm:prSet presAssocID="{281BACA3-62CD-4F1A-B727-43C1EFA4DF16}" presName="ParentText1" presStyleLbl="revTx" presStyleIdx="0" presStyleCnt="2" custScaleY="190362" custLinFactNeighborX="-10761" custLinFactNeighborY="161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5E1A51-ACC0-4F60-8FF6-AA9A3FB0A250}" type="pres">
      <dgm:prSet presAssocID="{281BACA3-62CD-4F1A-B727-43C1EFA4DF16}" presName="ParentText2" presStyleLbl="revTx" presStyleIdx="1" presStyleCnt="2" custScaleY="106177" custLinFactNeighborX="1706" custLinFactNeighborY="-228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C0C30DB-DC1E-47D8-90ED-C801F1427720}" type="pres">
      <dgm:prSet presAssocID="{281BACA3-62CD-4F1A-B727-43C1EFA4DF16}" presName="Plus" presStyleLbl="alignNode1" presStyleIdx="0" presStyleCnt="2" custScaleX="20182" custScaleY="16121" custLinFactY="-32139" custLinFactNeighborX="-76294" custLinFactNeighborY="-100000"/>
      <dgm:spPr>
        <a:prstGeom prst="actionButtonBlank">
          <a:avLst/>
        </a:prstGeom>
      </dgm:spPr>
    </dgm:pt>
    <dgm:pt modelId="{4208321F-6B4D-4F78-8EEF-9BA3303C56AD}" type="pres">
      <dgm:prSet presAssocID="{281BACA3-62CD-4F1A-B727-43C1EFA4DF16}" presName="Minus" presStyleLbl="alignNode1" presStyleIdx="1" presStyleCnt="2" custScaleX="117763" custScaleY="299498" custLinFactX="-96037" custLinFactY="-100000" custLinFactNeighborX="-100000" custLinFactNeighborY="-171331"/>
      <dgm:spPr>
        <a:prstGeom prst="mathMultiply">
          <a:avLst/>
        </a:prstGeom>
        <a:solidFill>
          <a:srgbClr val="FF0000"/>
        </a:solidFill>
      </dgm:spPr>
    </dgm:pt>
    <dgm:pt modelId="{B0C0EB76-32E6-49D6-AB18-E5527EABB7CA}" type="pres">
      <dgm:prSet presAssocID="{281BACA3-62CD-4F1A-B727-43C1EFA4DF16}" presName="Divider" presStyleLbl="parChTrans1D1" presStyleIdx="0" presStyleCnt="1" custScaleX="2000000" custScaleY="241917" custLinFactX="-11900000" custLinFactNeighborX="-11900736" custLinFactNeighborY="-4906"/>
      <dgm:spPr/>
      <dgm:t>
        <a:bodyPr/>
        <a:lstStyle/>
        <a:p>
          <a:endParaRPr lang="en-GB"/>
        </a:p>
      </dgm:t>
    </dgm:pt>
  </dgm:ptLst>
  <dgm:cxnLst>
    <dgm:cxn modelId="{85C86F04-9821-46EC-9B52-B360669E75D1}" srcId="{281BACA3-62CD-4F1A-B727-43C1EFA4DF16}" destId="{5AF906F1-5D38-4311-9FF0-C47EDBA9EF58}" srcOrd="0" destOrd="0" parTransId="{4B7851C4-FEC5-4DF9-9FE8-81528B5E1E2A}" sibTransId="{446C6BF8-472A-4138-9C37-514FDB3C9A0C}"/>
    <dgm:cxn modelId="{051C3A57-41AF-4B5F-8069-D456D655B011}" type="presOf" srcId="{5597AC96-67B2-4945-A2A5-67C628D05FFD}" destId="{C25E1A51-ACC0-4F60-8FF6-AA9A3FB0A250}" srcOrd="0" destOrd="0" presId="urn:microsoft.com/office/officeart/2009/3/layout/PlusandMinus"/>
    <dgm:cxn modelId="{390A20B1-AEC0-4426-816D-E01E79651AB9}" srcId="{281BACA3-62CD-4F1A-B727-43C1EFA4DF16}" destId="{5597AC96-67B2-4945-A2A5-67C628D05FFD}" srcOrd="1" destOrd="0" parTransId="{68A9199D-957B-4479-90F4-3BF1E125D71C}" sibTransId="{AB1B0ED6-CE4E-4FE0-93B9-DDD0D5BC71DD}"/>
    <dgm:cxn modelId="{D10A7803-F5DE-4F29-9113-08D30370A993}" type="presOf" srcId="{281BACA3-62CD-4F1A-B727-43C1EFA4DF16}" destId="{EDB4E286-3CDC-46B9-8CF7-E25B9097FC8C}" srcOrd="0" destOrd="0" presId="urn:microsoft.com/office/officeart/2009/3/layout/PlusandMinus"/>
    <dgm:cxn modelId="{2C0C21CD-97A2-4C38-AFFC-ED4049D36D5D}" type="presOf" srcId="{5AF906F1-5D38-4311-9FF0-C47EDBA9EF58}" destId="{5905366D-00AB-4865-8F25-11629EBA7315}" srcOrd="0" destOrd="0" presId="urn:microsoft.com/office/officeart/2009/3/layout/PlusandMinus"/>
    <dgm:cxn modelId="{F6A8E738-E7A4-46A4-95C5-D45FA17300BF}" type="presParOf" srcId="{EDB4E286-3CDC-46B9-8CF7-E25B9097FC8C}" destId="{83A7C95F-5D65-43D6-B539-56D9A136E900}" srcOrd="0" destOrd="0" presId="urn:microsoft.com/office/officeart/2009/3/layout/PlusandMinus"/>
    <dgm:cxn modelId="{1D3FF270-EA8E-4376-80B3-8D42BD84B053}" type="presParOf" srcId="{EDB4E286-3CDC-46B9-8CF7-E25B9097FC8C}" destId="{5905366D-00AB-4865-8F25-11629EBA7315}" srcOrd="1" destOrd="0" presId="urn:microsoft.com/office/officeart/2009/3/layout/PlusandMinus"/>
    <dgm:cxn modelId="{4993B3DC-1882-4796-AAB4-7C108775ACFB}" type="presParOf" srcId="{EDB4E286-3CDC-46B9-8CF7-E25B9097FC8C}" destId="{C25E1A51-ACC0-4F60-8FF6-AA9A3FB0A250}" srcOrd="2" destOrd="0" presId="urn:microsoft.com/office/officeart/2009/3/layout/PlusandMinus"/>
    <dgm:cxn modelId="{2A97272F-4C58-4443-A637-63880057347A}" type="presParOf" srcId="{EDB4E286-3CDC-46B9-8CF7-E25B9097FC8C}" destId="{AC0C30DB-DC1E-47D8-90ED-C801F1427720}" srcOrd="3" destOrd="0" presId="urn:microsoft.com/office/officeart/2009/3/layout/PlusandMinus"/>
    <dgm:cxn modelId="{BE1D41A8-F2EB-43B9-8913-C4E06BE5E8A6}" type="presParOf" srcId="{EDB4E286-3CDC-46B9-8CF7-E25B9097FC8C}" destId="{4208321F-6B4D-4F78-8EEF-9BA3303C56AD}" srcOrd="4" destOrd="0" presId="urn:microsoft.com/office/officeart/2009/3/layout/PlusandMinus"/>
    <dgm:cxn modelId="{494EF254-5DD5-4162-9A7A-C87A44011A81}" type="presParOf" srcId="{EDB4E286-3CDC-46B9-8CF7-E25B9097FC8C}" destId="{B0C0EB76-32E6-49D6-AB18-E5527EABB7CA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0F8035-46A2-487D-8814-758E3435B5EB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62DD552-D01B-4675-9C50-586269FFDC5B}">
      <dgm:prSet phldrT="[Text]"/>
      <dgm:spPr/>
      <dgm:t>
        <a:bodyPr/>
        <a:lstStyle/>
        <a:p>
          <a:r>
            <a:rPr lang="en-GB" dirty="0" smtClean="0"/>
            <a:t>Finland </a:t>
          </a:r>
          <a:endParaRPr lang="en-GB" dirty="0"/>
        </a:p>
      </dgm:t>
    </dgm:pt>
    <dgm:pt modelId="{4F850020-0873-4308-A553-CCE26A8915E1}" type="parTrans" cxnId="{DB07F2AE-3169-4666-BC4B-3614595BA9E5}">
      <dgm:prSet/>
      <dgm:spPr/>
      <dgm:t>
        <a:bodyPr/>
        <a:lstStyle/>
        <a:p>
          <a:endParaRPr lang="en-GB"/>
        </a:p>
      </dgm:t>
    </dgm:pt>
    <dgm:pt modelId="{6C3E5716-EC66-4D8B-BCC8-41BE7D31ED6F}" type="sibTrans" cxnId="{DB07F2AE-3169-4666-BC4B-3614595BA9E5}">
      <dgm:prSet/>
      <dgm:spPr/>
      <dgm:t>
        <a:bodyPr/>
        <a:lstStyle/>
        <a:p>
          <a:endParaRPr lang="en-GB"/>
        </a:p>
      </dgm:t>
    </dgm:pt>
    <dgm:pt modelId="{DBC4B267-1BF4-4CC3-A351-A3C32F0EC570}">
      <dgm:prSet phldrT="[Text]"/>
      <dgm:spPr/>
      <dgm:t>
        <a:bodyPr/>
        <a:lstStyle/>
        <a:p>
          <a:r>
            <a:rPr lang="en-GB" dirty="0" smtClean="0"/>
            <a:t>Trailer for Tractor or Motor Cycle</a:t>
          </a:r>
          <a:endParaRPr lang="en-GB" dirty="0"/>
        </a:p>
      </dgm:t>
    </dgm:pt>
    <dgm:pt modelId="{61F6B55C-F9D5-45A3-9EBE-6A8D4F8AA46F}" type="parTrans" cxnId="{F4817627-1360-4B1A-ADE1-DE2473EF4125}">
      <dgm:prSet/>
      <dgm:spPr/>
      <dgm:t>
        <a:bodyPr/>
        <a:lstStyle/>
        <a:p>
          <a:endParaRPr lang="en-GB"/>
        </a:p>
      </dgm:t>
    </dgm:pt>
    <dgm:pt modelId="{AEAF6D64-0228-44E1-8EBB-5F7C933C99BB}" type="sibTrans" cxnId="{F4817627-1360-4B1A-ADE1-DE2473EF4125}">
      <dgm:prSet/>
      <dgm:spPr/>
      <dgm:t>
        <a:bodyPr/>
        <a:lstStyle/>
        <a:p>
          <a:endParaRPr lang="en-GB"/>
        </a:p>
      </dgm:t>
    </dgm:pt>
    <dgm:pt modelId="{E564655E-2509-41A6-9313-92A4A44318F1}">
      <dgm:prSet phldrT="[Text]"/>
      <dgm:spPr/>
      <dgm:t>
        <a:bodyPr/>
        <a:lstStyle/>
        <a:p>
          <a:r>
            <a:rPr lang="en-GB" dirty="0" smtClean="0"/>
            <a:t>A vehicle intended to be driven by children </a:t>
          </a:r>
          <a:endParaRPr lang="en-GB" dirty="0"/>
        </a:p>
      </dgm:t>
    </dgm:pt>
    <dgm:pt modelId="{E0CD8518-D732-46E3-9AB9-3308FDA77370}" type="parTrans" cxnId="{F818763A-18B7-4E43-B0D2-2CFAE00A2292}">
      <dgm:prSet/>
      <dgm:spPr/>
      <dgm:t>
        <a:bodyPr/>
        <a:lstStyle/>
        <a:p>
          <a:endParaRPr lang="en-GB"/>
        </a:p>
      </dgm:t>
    </dgm:pt>
    <dgm:pt modelId="{62DDCCAF-04F0-44AA-AF1F-EF07EE33E434}" type="sibTrans" cxnId="{F818763A-18B7-4E43-B0D2-2CFAE00A2292}">
      <dgm:prSet/>
      <dgm:spPr/>
      <dgm:t>
        <a:bodyPr/>
        <a:lstStyle/>
        <a:p>
          <a:endParaRPr lang="en-GB"/>
        </a:p>
      </dgm:t>
    </dgm:pt>
    <dgm:pt modelId="{B7CB12EE-F4C8-49C4-8288-6E9598B4CA19}">
      <dgm:prSet phldrT="[Text]"/>
      <dgm:spPr/>
      <dgm:t>
        <a:bodyPr/>
        <a:lstStyle/>
        <a:p>
          <a:r>
            <a:rPr lang="en-GB" dirty="0" smtClean="0"/>
            <a:t>The Netherlands </a:t>
          </a:r>
          <a:endParaRPr lang="en-GB" dirty="0"/>
        </a:p>
      </dgm:t>
    </dgm:pt>
    <dgm:pt modelId="{5AFFA526-8F02-4C9A-ACE3-F0D3E19807A1}" type="parTrans" cxnId="{B9FACB00-5C02-4D84-859F-EDFC6F02EE7E}">
      <dgm:prSet/>
      <dgm:spPr/>
      <dgm:t>
        <a:bodyPr/>
        <a:lstStyle/>
        <a:p>
          <a:endParaRPr lang="en-GB"/>
        </a:p>
      </dgm:t>
    </dgm:pt>
    <dgm:pt modelId="{5E1C799E-199D-4847-B817-6ABDD76CC4D0}" type="sibTrans" cxnId="{B9FACB00-5C02-4D84-859F-EDFC6F02EE7E}">
      <dgm:prSet/>
      <dgm:spPr/>
      <dgm:t>
        <a:bodyPr/>
        <a:lstStyle/>
        <a:p>
          <a:endParaRPr lang="en-GB"/>
        </a:p>
      </dgm:t>
    </dgm:pt>
    <dgm:pt modelId="{DBD913B8-F8E9-4BB0-A056-B9981439821D}">
      <dgm:prSet phldrT="[Text]"/>
      <dgm:spPr/>
      <dgm:t>
        <a:bodyPr/>
        <a:lstStyle/>
        <a:p>
          <a:r>
            <a:rPr lang="en-GB" dirty="0" smtClean="0"/>
            <a:t>Power assisted bike (ELO Bike)</a:t>
          </a:r>
          <a:endParaRPr lang="en-GB" dirty="0"/>
        </a:p>
      </dgm:t>
    </dgm:pt>
    <dgm:pt modelId="{885376E2-75CA-4DB3-9BF4-4A275A064503}" type="parTrans" cxnId="{5236D4D9-7CCC-47B8-85F6-88C60B73C3BF}">
      <dgm:prSet/>
      <dgm:spPr/>
      <dgm:t>
        <a:bodyPr/>
        <a:lstStyle/>
        <a:p>
          <a:endParaRPr lang="en-GB"/>
        </a:p>
      </dgm:t>
    </dgm:pt>
    <dgm:pt modelId="{8FCE8F33-FF8B-45DF-998B-4CF5FBF26AD6}" type="sibTrans" cxnId="{5236D4D9-7CCC-47B8-85F6-88C60B73C3BF}">
      <dgm:prSet/>
      <dgm:spPr/>
      <dgm:t>
        <a:bodyPr/>
        <a:lstStyle/>
        <a:p>
          <a:endParaRPr lang="en-GB"/>
        </a:p>
      </dgm:t>
    </dgm:pt>
    <dgm:pt modelId="{31F83372-40A3-4F64-B3DA-9B42052628B1}">
      <dgm:prSet phldrT="[Text]"/>
      <dgm:spPr/>
      <dgm:t>
        <a:bodyPr/>
        <a:lstStyle/>
        <a:p>
          <a:r>
            <a:rPr lang="en-GB" dirty="0" smtClean="0"/>
            <a:t>Denmark</a:t>
          </a:r>
          <a:endParaRPr lang="en-GB" dirty="0"/>
        </a:p>
      </dgm:t>
    </dgm:pt>
    <dgm:pt modelId="{704E6F35-12D1-4CB9-9C23-C5A935FFF857}" type="parTrans" cxnId="{9A32A404-7ABA-4F2F-96A0-CC856BBDD528}">
      <dgm:prSet/>
      <dgm:spPr/>
      <dgm:t>
        <a:bodyPr/>
        <a:lstStyle/>
        <a:p>
          <a:endParaRPr lang="en-GB"/>
        </a:p>
      </dgm:t>
    </dgm:pt>
    <dgm:pt modelId="{5C52571A-78E6-4BDA-902C-44DC7F6E09D2}" type="sibTrans" cxnId="{9A32A404-7ABA-4F2F-96A0-CC856BBDD528}">
      <dgm:prSet/>
      <dgm:spPr/>
      <dgm:t>
        <a:bodyPr/>
        <a:lstStyle/>
        <a:p>
          <a:endParaRPr lang="en-GB"/>
        </a:p>
      </dgm:t>
    </dgm:pt>
    <dgm:pt modelId="{090E6778-7881-4670-BC1F-0886CB00737D}">
      <dgm:prSet phldrT="[Text]"/>
      <dgm:spPr/>
      <dgm:t>
        <a:bodyPr/>
        <a:lstStyle/>
        <a:p>
          <a:r>
            <a:rPr lang="en-GB" dirty="0" smtClean="0"/>
            <a:t>Vehicles  which belong to the State	</a:t>
          </a:r>
          <a:endParaRPr lang="en-GB" dirty="0"/>
        </a:p>
      </dgm:t>
    </dgm:pt>
    <dgm:pt modelId="{91CE59D9-ABE6-42BF-808A-77074A94A3FE}" type="parTrans" cxnId="{D0E44B56-8FD8-46B2-A24D-235C2FFB8DF6}">
      <dgm:prSet/>
      <dgm:spPr/>
      <dgm:t>
        <a:bodyPr/>
        <a:lstStyle/>
        <a:p>
          <a:endParaRPr lang="en-GB"/>
        </a:p>
      </dgm:t>
    </dgm:pt>
    <dgm:pt modelId="{65F2B174-0642-43C0-B5F3-A920D9A1BD36}" type="sibTrans" cxnId="{D0E44B56-8FD8-46B2-A24D-235C2FFB8DF6}">
      <dgm:prSet/>
      <dgm:spPr/>
      <dgm:t>
        <a:bodyPr/>
        <a:lstStyle/>
        <a:p>
          <a:endParaRPr lang="en-GB"/>
        </a:p>
      </dgm:t>
    </dgm:pt>
    <dgm:pt modelId="{9F4334CC-959E-4174-95A9-B4892D81E995}">
      <dgm:prSet phldrT="[Text]"/>
      <dgm:spPr/>
      <dgm:t>
        <a:bodyPr/>
        <a:lstStyle/>
        <a:p>
          <a:r>
            <a:rPr lang="en-GB" dirty="0" smtClean="0"/>
            <a:t>Vehicles which belong to municipalities.</a:t>
          </a:r>
          <a:endParaRPr lang="en-GB" dirty="0"/>
        </a:p>
      </dgm:t>
    </dgm:pt>
    <dgm:pt modelId="{BCBB7AA2-3166-43EE-A543-319414457975}" type="parTrans" cxnId="{980113ED-D5C0-4BBF-9FEE-706187BEF10A}">
      <dgm:prSet/>
      <dgm:spPr/>
      <dgm:t>
        <a:bodyPr/>
        <a:lstStyle/>
        <a:p>
          <a:endParaRPr lang="en-GB"/>
        </a:p>
      </dgm:t>
    </dgm:pt>
    <dgm:pt modelId="{E90E23E7-8F24-4A36-AF01-39B525FA0CE9}" type="sibTrans" cxnId="{980113ED-D5C0-4BBF-9FEE-706187BEF10A}">
      <dgm:prSet/>
      <dgm:spPr/>
      <dgm:t>
        <a:bodyPr/>
        <a:lstStyle/>
        <a:p>
          <a:endParaRPr lang="en-GB"/>
        </a:p>
      </dgm:t>
    </dgm:pt>
    <dgm:pt modelId="{5FD2C1BD-C218-4149-B3B6-FD698AEDA4D3}" type="pres">
      <dgm:prSet presAssocID="{2B0F8035-46A2-487D-8814-758E3435B5E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66656E9-2722-414B-BCEC-C5064463FA69}" type="pres">
      <dgm:prSet presAssocID="{A62DD552-D01B-4675-9C50-586269FFDC5B}" presName="comp" presStyleCnt="0"/>
      <dgm:spPr/>
    </dgm:pt>
    <dgm:pt modelId="{2875F350-624A-4F2C-9D4F-99F1366042CB}" type="pres">
      <dgm:prSet presAssocID="{A62DD552-D01B-4675-9C50-586269FFDC5B}" presName="box" presStyleLbl="node1" presStyleIdx="0" presStyleCnt="3" custLinFactNeighborY="6221"/>
      <dgm:spPr/>
      <dgm:t>
        <a:bodyPr/>
        <a:lstStyle/>
        <a:p>
          <a:endParaRPr lang="en-GB"/>
        </a:p>
      </dgm:t>
    </dgm:pt>
    <dgm:pt modelId="{EE2BE341-0A2C-405A-876F-90BA8E2F41B1}" type="pres">
      <dgm:prSet presAssocID="{A62DD552-D01B-4675-9C50-586269FFDC5B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n-GB"/>
        </a:p>
      </dgm:t>
    </dgm:pt>
    <dgm:pt modelId="{6922595F-CEE6-4226-8009-8898C913A500}" type="pres">
      <dgm:prSet presAssocID="{A62DD552-D01B-4675-9C50-586269FFDC5B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71DF32-42BF-4245-B7E0-BF1A84371A1C}" type="pres">
      <dgm:prSet presAssocID="{6C3E5716-EC66-4D8B-BCC8-41BE7D31ED6F}" presName="spacer" presStyleCnt="0"/>
      <dgm:spPr/>
    </dgm:pt>
    <dgm:pt modelId="{DA2FC397-0C5F-431C-993D-0A3AF7E57338}" type="pres">
      <dgm:prSet presAssocID="{B7CB12EE-F4C8-49C4-8288-6E9598B4CA19}" presName="comp" presStyleCnt="0"/>
      <dgm:spPr/>
    </dgm:pt>
    <dgm:pt modelId="{13833C55-7FCC-4E7B-8009-6A95316285CB}" type="pres">
      <dgm:prSet presAssocID="{B7CB12EE-F4C8-49C4-8288-6E9598B4CA19}" presName="box" presStyleLbl="node1" presStyleIdx="1" presStyleCnt="3"/>
      <dgm:spPr/>
      <dgm:t>
        <a:bodyPr/>
        <a:lstStyle/>
        <a:p>
          <a:endParaRPr lang="en-GB"/>
        </a:p>
      </dgm:t>
    </dgm:pt>
    <dgm:pt modelId="{652D2AD7-B1D6-4E45-B150-CEF015A2BC5B}" type="pres">
      <dgm:prSet presAssocID="{B7CB12EE-F4C8-49C4-8288-6E9598B4CA19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</dgm:pt>
    <dgm:pt modelId="{913D8A67-73FF-4D5E-B795-4EBCF1CB1304}" type="pres">
      <dgm:prSet presAssocID="{B7CB12EE-F4C8-49C4-8288-6E9598B4CA19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C63C954-98B1-4F8E-BA1E-16BD6306288A}" type="pres">
      <dgm:prSet presAssocID="{5E1C799E-199D-4847-B817-6ABDD76CC4D0}" presName="spacer" presStyleCnt="0"/>
      <dgm:spPr/>
    </dgm:pt>
    <dgm:pt modelId="{8985EBDE-7CED-48E7-BA60-BEC488EF80EB}" type="pres">
      <dgm:prSet presAssocID="{31F83372-40A3-4F64-B3DA-9B42052628B1}" presName="comp" presStyleCnt="0"/>
      <dgm:spPr/>
    </dgm:pt>
    <dgm:pt modelId="{6DE67809-B458-4FF5-8C25-B78AD88A33D1}" type="pres">
      <dgm:prSet presAssocID="{31F83372-40A3-4F64-B3DA-9B42052628B1}" presName="box" presStyleLbl="node1" presStyleIdx="2" presStyleCnt="3"/>
      <dgm:spPr/>
      <dgm:t>
        <a:bodyPr/>
        <a:lstStyle/>
        <a:p>
          <a:endParaRPr lang="en-GB"/>
        </a:p>
      </dgm:t>
    </dgm:pt>
    <dgm:pt modelId="{BDD86EA6-2EB4-4EE9-B33C-1DDA883D240A}" type="pres">
      <dgm:prSet presAssocID="{31F83372-40A3-4F64-B3DA-9B42052628B1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80F5AF7D-068B-47FB-ABD8-80EDEEF0A276}" type="pres">
      <dgm:prSet presAssocID="{31F83372-40A3-4F64-B3DA-9B42052628B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52D7482-A105-4C71-B840-D837F14E7CC1}" type="presOf" srcId="{B7CB12EE-F4C8-49C4-8288-6E9598B4CA19}" destId="{13833C55-7FCC-4E7B-8009-6A95316285CB}" srcOrd="0" destOrd="0" presId="urn:microsoft.com/office/officeart/2005/8/layout/vList4"/>
    <dgm:cxn modelId="{D0E44B56-8FD8-46B2-A24D-235C2FFB8DF6}" srcId="{31F83372-40A3-4F64-B3DA-9B42052628B1}" destId="{090E6778-7881-4670-BC1F-0886CB00737D}" srcOrd="0" destOrd="0" parTransId="{91CE59D9-ABE6-42BF-808A-77074A94A3FE}" sibTransId="{65F2B174-0642-43C0-B5F3-A920D9A1BD36}"/>
    <dgm:cxn modelId="{F4817627-1360-4B1A-ADE1-DE2473EF4125}" srcId="{A62DD552-D01B-4675-9C50-586269FFDC5B}" destId="{DBC4B267-1BF4-4CC3-A351-A3C32F0EC570}" srcOrd="0" destOrd="0" parTransId="{61F6B55C-F9D5-45A3-9EBE-6A8D4F8AA46F}" sibTransId="{AEAF6D64-0228-44E1-8EBB-5F7C933C99BB}"/>
    <dgm:cxn modelId="{13D303DD-F5BD-48A3-8C14-002A955CFE86}" type="presOf" srcId="{9F4334CC-959E-4174-95A9-B4892D81E995}" destId="{80F5AF7D-068B-47FB-ABD8-80EDEEF0A276}" srcOrd="1" destOrd="2" presId="urn:microsoft.com/office/officeart/2005/8/layout/vList4"/>
    <dgm:cxn modelId="{0565A438-2C61-4472-8208-98DCBD38ACCD}" type="presOf" srcId="{090E6778-7881-4670-BC1F-0886CB00737D}" destId="{80F5AF7D-068B-47FB-ABD8-80EDEEF0A276}" srcOrd="1" destOrd="1" presId="urn:microsoft.com/office/officeart/2005/8/layout/vList4"/>
    <dgm:cxn modelId="{785245AE-ACA7-4316-B162-6D91D67D004B}" type="presOf" srcId="{DBC4B267-1BF4-4CC3-A351-A3C32F0EC570}" destId="{6922595F-CEE6-4226-8009-8898C913A500}" srcOrd="1" destOrd="1" presId="urn:microsoft.com/office/officeart/2005/8/layout/vList4"/>
    <dgm:cxn modelId="{2AE5717D-425A-4E47-BE66-CBBCF0EFAAD8}" type="presOf" srcId="{DBD913B8-F8E9-4BB0-A056-B9981439821D}" destId="{913D8A67-73FF-4D5E-B795-4EBCF1CB1304}" srcOrd="1" destOrd="1" presId="urn:microsoft.com/office/officeart/2005/8/layout/vList4"/>
    <dgm:cxn modelId="{846675A1-58F1-447A-8BEA-B5A94328D70B}" type="presOf" srcId="{E564655E-2509-41A6-9313-92A4A44318F1}" destId="{2875F350-624A-4F2C-9D4F-99F1366042CB}" srcOrd="0" destOrd="2" presId="urn:microsoft.com/office/officeart/2005/8/layout/vList4"/>
    <dgm:cxn modelId="{4D2C24E0-5716-4C12-A4C4-C54D8A781A42}" type="presOf" srcId="{31F83372-40A3-4F64-B3DA-9B42052628B1}" destId="{80F5AF7D-068B-47FB-ABD8-80EDEEF0A276}" srcOrd="1" destOrd="0" presId="urn:microsoft.com/office/officeart/2005/8/layout/vList4"/>
    <dgm:cxn modelId="{06AE0F7E-B82C-4FA8-84E3-F94B8C07F646}" type="presOf" srcId="{090E6778-7881-4670-BC1F-0886CB00737D}" destId="{6DE67809-B458-4FF5-8C25-B78AD88A33D1}" srcOrd="0" destOrd="1" presId="urn:microsoft.com/office/officeart/2005/8/layout/vList4"/>
    <dgm:cxn modelId="{A2A471C1-B3B3-423A-9240-31A510BEDCC8}" type="presOf" srcId="{DBC4B267-1BF4-4CC3-A351-A3C32F0EC570}" destId="{2875F350-624A-4F2C-9D4F-99F1366042CB}" srcOrd="0" destOrd="1" presId="urn:microsoft.com/office/officeart/2005/8/layout/vList4"/>
    <dgm:cxn modelId="{B916C95A-6527-4529-AEC2-7D6E241C1CE7}" type="presOf" srcId="{2B0F8035-46A2-487D-8814-758E3435B5EB}" destId="{5FD2C1BD-C218-4149-B3B6-FD698AEDA4D3}" srcOrd="0" destOrd="0" presId="urn:microsoft.com/office/officeart/2005/8/layout/vList4"/>
    <dgm:cxn modelId="{B9FACB00-5C02-4D84-859F-EDFC6F02EE7E}" srcId="{2B0F8035-46A2-487D-8814-758E3435B5EB}" destId="{B7CB12EE-F4C8-49C4-8288-6E9598B4CA19}" srcOrd="1" destOrd="0" parTransId="{5AFFA526-8F02-4C9A-ACE3-F0D3E19807A1}" sibTransId="{5E1C799E-199D-4847-B817-6ABDD76CC4D0}"/>
    <dgm:cxn modelId="{08052507-673C-4276-AA30-B5A56B67CAE0}" type="presOf" srcId="{E564655E-2509-41A6-9313-92A4A44318F1}" destId="{6922595F-CEE6-4226-8009-8898C913A500}" srcOrd="1" destOrd="2" presId="urn:microsoft.com/office/officeart/2005/8/layout/vList4"/>
    <dgm:cxn modelId="{980113ED-D5C0-4BBF-9FEE-706187BEF10A}" srcId="{31F83372-40A3-4F64-B3DA-9B42052628B1}" destId="{9F4334CC-959E-4174-95A9-B4892D81E995}" srcOrd="1" destOrd="0" parTransId="{BCBB7AA2-3166-43EE-A543-319414457975}" sibTransId="{E90E23E7-8F24-4A36-AF01-39B525FA0CE9}"/>
    <dgm:cxn modelId="{9A32A404-7ABA-4F2F-96A0-CC856BBDD528}" srcId="{2B0F8035-46A2-487D-8814-758E3435B5EB}" destId="{31F83372-40A3-4F64-B3DA-9B42052628B1}" srcOrd="2" destOrd="0" parTransId="{704E6F35-12D1-4CB9-9C23-C5A935FFF857}" sibTransId="{5C52571A-78E6-4BDA-902C-44DC7F6E09D2}"/>
    <dgm:cxn modelId="{ABEE9F6E-1FDC-4DBF-B2A0-EAEE387398B7}" type="presOf" srcId="{31F83372-40A3-4F64-B3DA-9B42052628B1}" destId="{6DE67809-B458-4FF5-8C25-B78AD88A33D1}" srcOrd="0" destOrd="0" presId="urn:microsoft.com/office/officeart/2005/8/layout/vList4"/>
    <dgm:cxn modelId="{5AB1A9C8-2054-4DA6-AB73-871AB0EE3809}" type="presOf" srcId="{A62DD552-D01B-4675-9C50-586269FFDC5B}" destId="{6922595F-CEE6-4226-8009-8898C913A500}" srcOrd="1" destOrd="0" presId="urn:microsoft.com/office/officeart/2005/8/layout/vList4"/>
    <dgm:cxn modelId="{930DCBDC-A556-4D8A-97BF-AB0BDB057C81}" type="presOf" srcId="{A62DD552-D01B-4675-9C50-586269FFDC5B}" destId="{2875F350-624A-4F2C-9D4F-99F1366042CB}" srcOrd="0" destOrd="0" presId="urn:microsoft.com/office/officeart/2005/8/layout/vList4"/>
    <dgm:cxn modelId="{3A83B49A-B3AE-40A5-B502-F40C98076AD2}" type="presOf" srcId="{9F4334CC-959E-4174-95A9-B4892D81E995}" destId="{6DE67809-B458-4FF5-8C25-B78AD88A33D1}" srcOrd="0" destOrd="2" presId="urn:microsoft.com/office/officeart/2005/8/layout/vList4"/>
    <dgm:cxn modelId="{DB07F2AE-3169-4666-BC4B-3614595BA9E5}" srcId="{2B0F8035-46A2-487D-8814-758E3435B5EB}" destId="{A62DD552-D01B-4675-9C50-586269FFDC5B}" srcOrd="0" destOrd="0" parTransId="{4F850020-0873-4308-A553-CCE26A8915E1}" sibTransId="{6C3E5716-EC66-4D8B-BCC8-41BE7D31ED6F}"/>
    <dgm:cxn modelId="{23C9ACC9-ACF0-4400-B4F7-D96770ACB375}" type="presOf" srcId="{DBD913B8-F8E9-4BB0-A056-B9981439821D}" destId="{13833C55-7FCC-4E7B-8009-6A95316285CB}" srcOrd="0" destOrd="1" presId="urn:microsoft.com/office/officeart/2005/8/layout/vList4"/>
    <dgm:cxn modelId="{29863974-F319-4A9C-BEF1-FF54EBEA1BD6}" type="presOf" srcId="{B7CB12EE-F4C8-49C4-8288-6E9598B4CA19}" destId="{913D8A67-73FF-4D5E-B795-4EBCF1CB1304}" srcOrd="1" destOrd="0" presId="urn:microsoft.com/office/officeart/2005/8/layout/vList4"/>
    <dgm:cxn modelId="{F818763A-18B7-4E43-B0D2-2CFAE00A2292}" srcId="{A62DD552-D01B-4675-9C50-586269FFDC5B}" destId="{E564655E-2509-41A6-9313-92A4A44318F1}" srcOrd="1" destOrd="0" parTransId="{E0CD8518-D732-46E3-9AB9-3308FDA77370}" sibTransId="{62DDCCAF-04F0-44AA-AF1F-EF07EE33E434}"/>
    <dgm:cxn modelId="{5236D4D9-7CCC-47B8-85F6-88C60B73C3BF}" srcId="{B7CB12EE-F4C8-49C4-8288-6E9598B4CA19}" destId="{DBD913B8-F8E9-4BB0-A056-B9981439821D}" srcOrd="0" destOrd="0" parTransId="{885376E2-75CA-4DB3-9BF4-4A275A064503}" sibTransId="{8FCE8F33-FF8B-45DF-998B-4CF5FBF26AD6}"/>
    <dgm:cxn modelId="{F27F39AB-2879-4532-A3C4-E27BFAE774C0}" type="presParOf" srcId="{5FD2C1BD-C218-4149-B3B6-FD698AEDA4D3}" destId="{366656E9-2722-414B-BCEC-C5064463FA69}" srcOrd="0" destOrd="0" presId="urn:microsoft.com/office/officeart/2005/8/layout/vList4"/>
    <dgm:cxn modelId="{CB333176-8FD2-4234-952E-8C11F0154CB4}" type="presParOf" srcId="{366656E9-2722-414B-BCEC-C5064463FA69}" destId="{2875F350-624A-4F2C-9D4F-99F1366042CB}" srcOrd="0" destOrd="0" presId="urn:microsoft.com/office/officeart/2005/8/layout/vList4"/>
    <dgm:cxn modelId="{81B6F1FE-7856-4AC3-8FFE-D8899B73C9F2}" type="presParOf" srcId="{366656E9-2722-414B-BCEC-C5064463FA69}" destId="{EE2BE341-0A2C-405A-876F-90BA8E2F41B1}" srcOrd="1" destOrd="0" presId="urn:microsoft.com/office/officeart/2005/8/layout/vList4"/>
    <dgm:cxn modelId="{D2BF548C-9378-4CA5-A95D-720C7E4C235B}" type="presParOf" srcId="{366656E9-2722-414B-BCEC-C5064463FA69}" destId="{6922595F-CEE6-4226-8009-8898C913A500}" srcOrd="2" destOrd="0" presId="urn:microsoft.com/office/officeart/2005/8/layout/vList4"/>
    <dgm:cxn modelId="{7F20756E-0BC3-4A59-932E-D8BD3B7E6650}" type="presParOf" srcId="{5FD2C1BD-C218-4149-B3B6-FD698AEDA4D3}" destId="{6571DF32-42BF-4245-B7E0-BF1A84371A1C}" srcOrd="1" destOrd="0" presId="urn:microsoft.com/office/officeart/2005/8/layout/vList4"/>
    <dgm:cxn modelId="{BEB3A5EE-E622-46D0-864E-7B87F4FEFB93}" type="presParOf" srcId="{5FD2C1BD-C218-4149-B3B6-FD698AEDA4D3}" destId="{DA2FC397-0C5F-431C-993D-0A3AF7E57338}" srcOrd="2" destOrd="0" presId="urn:microsoft.com/office/officeart/2005/8/layout/vList4"/>
    <dgm:cxn modelId="{0F2C62A3-AB0D-4CCF-8258-FC423D26C9FE}" type="presParOf" srcId="{DA2FC397-0C5F-431C-993D-0A3AF7E57338}" destId="{13833C55-7FCC-4E7B-8009-6A95316285CB}" srcOrd="0" destOrd="0" presId="urn:microsoft.com/office/officeart/2005/8/layout/vList4"/>
    <dgm:cxn modelId="{15664D95-DECC-4C98-B33A-3E5B8D3B09C7}" type="presParOf" srcId="{DA2FC397-0C5F-431C-993D-0A3AF7E57338}" destId="{652D2AD7-B1D6-4E45-B150-CEF015A2BC5B}" srcOrd="1" destOrd="0" presId="urn:microsoft.com/office/officeart/2005/8/layout/vList4"/>
    <dgm:cxn modelId="{E4FDC7C3-16A4-409A-84A0-624871B2D120}" type="presParOf" srcId="{DA2FC397-0C5F-431C-993D-0A3AF7E57338}" destId="{913D8A67-73FF-4D5E-B795-4EBCF1CB1304}" srcOrd="2" destOrd="0" presId="urn:microsoft.com/office/officeart/2005/8/layout/vList4"/>
    <dgm:cxn modelId="{900012F5-918A-47C7-AF41-06116EC4A397}" type="presParOf" srcId="{5FD2C1BD-C218-4149-B3B6-FD698AEDA4D3}" destId="{FC63C954-98B1-4F8E-BA1E-16BD6306288A}" srcOrd="3" destOrd="0" presId="urn:microsoft.com/office/officeart/2005/8/layout/vList4"/>
    <dgm:cxn modelId="{B7071956-8385-4F2B-AEEC-EEFF6C155AE8}" type="presParOf" srcId="{5FD2C1BD-C218-4149-B3B6-FD698AEDA4D3}" destId="{8985EBDE-7CED-48E7-BA60-BEC488EF80EB}" srcOrd="4" destOrd="0" presId="urn:microsoft.com/office/officeart/2005/8/layout/vList4"/>
    <dgm:cxn modelId="{C91D6415-355E-43D1-92E6-23CA8B88B5AD}" type="presParOf" srcId="{8985EBDE-7CED-48E7-BA60-BEC488EF80EB}" destId="{6DE67809-B458-4FF5-8C25-B78AD88A33D1}" srcOrd="0" destOrd="0" presId="urn:microsoft.com/office/officeart/2005/8/layout/vList4"/>
    <dgm:cxn modelId="{7F34750D-C8D5-4C38-89C7-4D1D30FB9988}" type="presParOf" srcId="{8985EBDE-7CED-48E7-BA60-BEC488EF80EB}" destId="{BDD86EA6-2EB4-4EE9-B33C-1DDA883D240A}" srcOrd="1" destOrd="0" presId="urn:microsoft.com/office/officeart/2005/8/layout/vList4"/>
    <dgm:cxn modelId="{AC1CA41C-1655-4490-BD05-1DC101DE574B}" type="presParOf" srcId="{8985EBDE-7CED-48E7-BA60-BEC488EF80EB}" destId="{80F5AF7D-068B-47FB-ABD8-80EDEEF0A27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A7C95F-5D65-43D6-B539-56D9A136E900}">
      <dsp:nvSpPr>
        <dsp:cNvPr id="0" name=""/>
        <dsp:cNvSpPr/>
      </dsp:nvSpPr>
      <dsp:spPr>
        <a:xfrm>
          <a:off x="-12" y="0"/>
          <a:ext cx="6060677" cy="5386214"/>
        </a:xfrm>
        <a:prstGeom prst="rect">
          <a:avLst/>
        </a:prstGeom>
        <a:solidFill>
          <a:schemeClr val="tx2"/>
        </a:solidFill>
        <a:ln w="384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05366D-00AB-4865-8F25-11629EBA7315}">
      <dsp:nvSpPr>
        <dsp:cNvPr id="0" name=""/>
        <dsp:cNvSpPr/>
      </dsp:nvSpPr>
      <dsp:spPr>
        <a:xfrm>
          <a:off x="288035" y="936096"/>
          <a:ext cx="2448503" cy="4437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bg1">
                  <a:lumMod val="50000"/>
                </a:schemeClr>
              </a:solidFill>
            </a:rPr>
            <a:t>v</a:t>
          </a:r>
          <a:r>
            <a:rPr lang="en-GB" sz="1600" kern="1200" dirty="0" smtClean="0">
              <a:solidFill>
                <a:schemeClr val="bg1">
                  <a:lumMod val="50000"/>
                </a:schemeClr>
              </a:solidFill>
            </a:rPr>
            <a:t>ehicles that travel on the road (</a:t>
          </a:r>
          <a:r>
            <a:rPr lang="en-GB" sz="1600" kern="1200" dirty="0" err="1" smtClean="0">
              <a:solidFill>
                <a:schemeClr val="bg1">
                  <a:lumMod val="50000"/>
                </a:schemeClr>
              </a:solidFill>
            </a:rPr>
            <a:t>eg</a:t>
          </a:r>
          <a:r>
            <a:rPr lang="en-GB" sz="1600" kern="120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en-GB" sz="1600" kern="1200" dirty="0" err="1" smtClean="0">
              <a:solidFill>
                <a:schemeClr val="bg1">
                  <a:lumMod val="50000"/>
                </a:schemeClr>
              </a:solidFill>
            </a:rPr>
            <a:t>motability</a:t>
          </a:r>
          <a:r>
            <a:rPr lang="en-GB" sz="1600" kern="120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en-GB" sz="1600" kern="1200" dirty="0" err="1" smtClean="0">
              <a:solidFill>
                <a:schemeClr val="bg1">
                  <a:lumMod val="50000"/>
                </a:schemeClr>
              </a:solidFill>
            </a:rPr>
            <a:t>scooters,electric</a:t>
          </a:r>
          <a:r>
            <a:rPr lang="en-GB" sz="1600" kern="1200" dirty="0" smtClean="0">
              <a:solidFill>
                <a:schemeClr val="bg1">
                  <a:lumMod val="50000"/>
                </a:schemeClr>
              </a:solidFill>
            </a:rPr>
            <a:t> bicycles).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 smtClean="0">
            <a:solidFill>
              <a:schemeClr val="bg1">
                <a:lumMod val="50000"/>
              </a:schemeClr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chemeClr val="bg1">
                  <a:lumMod val="50000"/>
                </a:schemeClr>
              </a:solidFill>
            </a:rPr>
            <a:t>Vehicles not designed for road use (motor sports vehicles, golf buggies, lawnmowers).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 smtClean="0">
            <a:solidFill>
              <a:schemeClr val="bg1">
                <a:lumMod val="50000"/>
              </a:schemeClr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chemeClr val="bg1">
                  <a:lumMod val="50000"/>
                </a:schemeClr>
              </a:solidFill>
            </a:rPr>
            <a:t>Vehicles which are no longer on the road (museum exhibits </a:t>
          </a:r>
          <a:r>
            <a:rPr lang="en-GB" sz="1600" kern="1200" dirty="0" err="1" smtClean="0">
              <a:solidFill>
                <a:schemeClr val="bg1">
                  <a:lumMod val="50000"/>
                </a:schemeClr>
              </a:solidFill>
            </a:rPr>
            <a:t>etc</a:t>
          </a:r>
          <a:r>
            <a:rPr lang="en-GB" sz="1600" kern="1200" dirty="0" smtClean="0">
              <a:solidFill>
                <a:schemeClr val="bg1">
                  <a:lumMod val="50000"/>
                </a:schemeClr>
              </a:solidFill>
            </a:rPr>
            <a:t>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 smtClean="0">
            <a:solidFill>
              <a:schemeClr val="bg1">
                <a:lumMod val="50000"/>
              </a:schemeClr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chemeClr val="bg1">
                  <a:lumMod val="50000"/>
                </a:schemeClr>
              </a:solidFill>
            </a:rPr>
            <a:t> Specialist trade vehicles (construction plant, fork lifts, agricultural ).</a:t>
          </a:r>
          <a:endParaRPr lang="en-GB" sz="16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288035" y="936096"/>
        <a:ext cx="2448503" cy="4437620"/>
      </dsp:txXfrm>
    </dsp:sp>
    <dsp:sp modelId="{C25E1A51-ACC0-4F60-8FF6-AA9A3FB0A250}">
      <dsp:nvSpPr>
        <dsp:cNvPr id="0" name=""/>
        <dsp:cNvSpPr/>
      </dsp:nvSpPr>
      <dsp:spPr>
        <a:xfrm>
          <a:off x="3096340" y="1008117"/>
          <a:ext cx="2448503" cy="2475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bg1">
                  <a:lumMod val="50000"/>
                </a:schemeClr>
              </a:solidFill>
            </a:rPr>
            <a:t>- Any vehicle which is not mechanically propelled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 dirty="0" smtClean="0">
            <a:solidFill>
              <a:schemeClr val="bg1">
                <a:lumMod val="50000"/>
              </a:schemeClr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bg1">
                  <a:lumMod val="50000"/>
                </a:schemeClr>
              </a:solidFill>
            </a:rPr>
            <a:t>-Which is being used in a way which is not its normal function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 dirty="0" smtClean="0">
            <a:solidFill>
              <a:schemeClr val="bg1">
                <a:lumMod val="50000"/>
              </a:schemeClr>
            </a:solidFill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096340" y="1008117"/>
        <a:ext cx="2448503" cy="2475143"/>
      </dsp:txXfrm>
    </dsp:sp>
    <dsp:sp modelId="{AC0C30DB-DC1E-47D8-90ED-C801F1427720}">
      <dsp:nvSpPr>
        <dsp:cNvPr id="0" name=""/>
        <dsp:cNvSpPr/>
      </dsp:nvSpPr>
      <dsp:spPr>
        <a:xfrm>
          <a:off x="0" y="0"/>
          <a:ext cx="207937" cy="166096"/>
        </a:xfrm>
        <a:prstGeom prst="actionButtonBlank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4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08321F-6B4D-4F78-8EEF-9BA3303C56AD}">
      <dsp:nvSpPr>
        <dsp:cNvPr id="0" name=""/>
        <dsp:cNvSpPr/>
      </dsp:nvSpPr>
      <dsp:spPr>
        <a:xfrm>
          <a:off x="2952328" y="0"/>
          <a:ext cx="1141953" cy="995259"/>
        </a:xfrm>
        <a:prstGeom prst="mathMultiply">
          <a:avLst/>
        </a:prstGeom>
        <a:solidFill>
          <a:srgbClr val="FF0000"/>
        </a:solidFill>
        <a:ln w="384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C0EB76-32E6-49D6-AB18-E5527EABB7CA}">
      <dsp:nvSpPr>
        <dsp:cNvPr id="0" name=""/>
        <dsp:cNvSpPr/>
      </dsp:nvSpPr>
      <dsp:spPr>
        <a:xfrm>
          <a:off x="2880320" y="0"/>
          <a:ext cx="12121" cy="5386211"/>
        </a:xfrm>
        <a:prstGeom prst="line">
          <a:avLst/>
        </a:prstGeom>
        <a:noFill/>
        <a:ln w="384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75F350-624A-4F2C-9D4F-99F1366042CB}">
      <dsp:nvSpPr>
        <dsp:cNvPr id="0" name=""/>
        <dsp:cNvSpPr/>
      </dsp:nvSpPr>
      <dsp:spPr>
        <a:xfrm>
          <a:off x="0" y="72007"/>
          <a:ext cx="5688632" cy="11574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Finland </a:t>
          </a:r>
          <a:endParaRPr lang="en-GB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Trailer for Tractor or Motor Cycle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A vehicle intended to be driven by children </a:t>
          </a:r>
          <a:endParaRPr lang="en-GB" sz="1700" kern="1200" dirty="0"/>
        </a:p>
      </dsp:txBody>
      <dsp:txXfrm>
        <a:off x="1253475" y="72007"/>
        <a:ext cx="4435156" cy="1157487"/>
      </dsp:txXfrm>
    </dsp:sp>
    <dsp:sp modelId="{EE2BE341-0A2C-405A-876F-90BA8E2F41B1}">
      <dsp:nvSpPr>
        <dsp:cNvPr id="0" name=""/>
        <dsp:cNvSpPr/>
      </dsp:nvSpPr>
      <dsp:spPr>
        <a:xfrm>
          <a:off x="115748" y="115748"/>
          <a:ext cx="1137726" cy="92598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833C55-7FCC-4E7B-8009-6A95316285CB}">
      <dsp:nvSpPr>
        <dsp:cNvPr id="0" name=""/>
        <dsp:cNvSpPr/>
      </dsp:nvSpPr>
      <dsp:spPr>
        <a:xfrm>
          <a:off x="0" y="1273236"/>
          <a:ext cx="5688632" cy="11574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The Netherlands </a:t>
          </a:r>
          <a:endParaRPr lang="en-GB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Power assisted bike (ELO Bike)</a:t>
          </a:r>
          <a:endParaRPr lang="en-GB" sz="1700" kern="1200" dirty="0"/>
        </a:p>
      </dsp:txBody>
      <dsp:txXfrm>
        <a:off x="1253475" y="1273236"/>
        <a:ext cx="4435156" cy="1157487"/>
      </dsp:txXfrm>
    </dsp:sp>
    <dsp:sp modelId="{652D2AD7-B1D6-4E45-B150-CEF015A2BC5B}">
      <dsp:nvSpPr>
        <dsp:cNvPr id="0" name=""/>
        <dsp:cNvSpPr/>
      </dsp:nvSpPr>
      <dsp:spPr>
        <a:xfrm>
          <a:off x="115748" y="1388984"/>
          <a:ext cx="1137726" cy="92598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E67809-B458-4FF5-8C25-B78AD88A33D1}">
      <dsp:nvSpPr>
        <dsp:cNvPr id="0" name=""/>
        <dsp:cNvSpPr/>
      </dsp:nvSpPr>
      <dsp:spPr>
        <a:xfrm>
          <a:off x="0" y="2546472"/>
          <a:ext cx="5688632" cy="11574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Denmark</a:t>
          </a:r>
          <a:endParaRPr lang="en-GB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Vehicles  which belong to the State	</a:t>
          </a:r>
          <a:endParaRPr lang="en-GB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Vehicles which belong to municipalities.</a:t>
          </a:r>
          <a:endParaRPr lang="en-GB" sz="1700" kern="1200" dirty="0"/>
        </a:p>
      </dsp:txBody>
      <dsp:txXfrm>
        <a:off x="1253475" y="2546472"/>
        <a:ext cx="4435156" cy="1157487"/>
      </dsp:txXfrm>
    </dsp:sp>
    <dsp:sp modelId="{BDD86EA6-2EB4-4EE9-B33C-1DDA883D240A}">
      <dsp:nvSpPr>
        <dsp:cNvPr id="0" name=""/>
        <dsp:cNvSpPr/>
      </dsp:nvSpPr>
      <dsp:spPr>
        <a:xfrm>
          <a:off x="115748" y="2662221"/>
          <a:ext cx="1137726" cy="92598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E16ED-C52F-4B95-B7F2-B58A825C3369}" type="datetimeFigureOut">
              <a:rPr lang="en-GB" smtClean="0"/>
              <a:t>25/06/2016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DE489A-9D4B-4D2D-AE56-33B79050CBD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E16ED-C52F-4B95-B7F2-B58A825C3369}" type="datetimeFigureOut">
              <a:rPr lang="en-GB" smtClean="0"/>
              <a:t>25/06/2016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489A-9D4B-4D2D-AE56-33B79050CB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E16ED-C52F-4B95-B7F2-B58A825C3369}" type="datetimeFigureOut">
              <a:rPr lang="en-GB" smtClean="0"/>
              <a:t>25/06/2016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489A-9D4B-4D2D-AE56-33B79050CB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02E16ED-C52F-4B95-B7F2-B58A825C3369}" type="datetimeFigureOut">
              <a:rPr lang="en-GB" smtClean="0"/>
              <a:t>25/06/2016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DE489A-9D4B-4D2D-AE56-33B79050CBD4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E16ED-C52F-4B95-B7F2-B58A825C3369}" type="datetimeFigureOut">
              <a:rPr lang="en-GB" smtClean="0"/>
              <a:t>25/06/2016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DE489A-9D4B-4D2D-AE56-33B79050CBD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E16ED-C52F-4B95-B7F2-B58A825C3369}" type="datetimeFigureOut">
              <a:rPr lang="en-GB" smtClean="0"/>
              <a:t>25/06/2016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DE489A-9D4B-4D2D-AE56-33B79050CBD4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E16ED-C52F-4B95-B7F2-B58A825C3369}" type="datetimeFigureOut">
              <a:rPr lang="en-GB" smtClean="0"/>
              <a:t>25/06/2016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DE489A-9D4B-4D2D-AE56-33B79050CBD4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902E16ED-C52F-4B95-B7F2-B58A825C3369}" type="datetimeFigureOut">
              <a:rPr lang="en-GB" smtClean="0"/>
              <a:t>25/06/2016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DE489A-9D4B-4D2D-AE56-33B79050CBD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E16ED-C52F-4B95-B7F2-B58A825C3369}" type="datetimeFigureOut">
              <a:rPr lang="en-GB" smtClean="0"/>
              <a:t>25/06/2016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489A-9D4B-4D2D-AE56-33B79050CBD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E16ED-C52F-4B95-B7F2-B58A825C3369}" type="datetimeFigureOut">
              <a:rPr lang="en-GB" smtClean="0"/>
              <a:t>25/06/2016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DE489A-9D4B-4D2D-AE56-33B79050CBD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E16ED-C52F-4B95-B7F2-B58A825C3369}" type="datetimeFigureOut">
              <a:rPr lang="en-GB" smtClean="0"/>
              <a:t>25/06/2016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DE489A-9D4B-4D2D-AE56-33B79050CBD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40000"/>
                <a:lumOff val="60000"/>
              </a:schemeClr>
            </a:gs>
            <a:gs pos="100000">
              <a:schemeClr val="bg2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E16ED-C52F-4B95-B7F2-B58A825C3369}" type="datetimeFigureOut">
              <a:rPr lang="en-GB" smtClean="0"/>
              <a:t>25/06/2016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E489A-9D4B-4D2D-AE56-33B79050CBD4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1556792"/>
            <a:ext cx="6172199" cy="2251579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Definition of Motor Vehicle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797152"/>
            <a:ext cx="6400800" cy="2423120"/>
          </a:xfrm>
        </p:spPr>
        <p:txBody>
          <a:bodyPr/>
          <a:lstStyle/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Channon	</a:t>
            </a:r>
          </a:p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PhD Candidate in Motor Insurance, University of Exeter, UK.  </a:t>
            </a:r>
          </a:p>
          <a:p>
            <a:r>
              <a:rPr lang="en-GB" b="1" i="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mc438@exeter.ac.uk </a:t>
            </a:r>
          </a:p>
          <a:p>
            <a:endParaRPr lang="en-GB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12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Vnuk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is unpopular  amongst many in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the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UK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“This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is clearly a bonkers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ruling” 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Dailymail</a:t>
            </a:r>
            <a:endParaRPr lang="en-GB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Currently clear breach of EU Law by the UK </a:t>
            </a:r>
          </a:p>
          <a:p>
            <a:endParaRPr lang="en-GB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b="1" u="sng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 Insurance v Holden </a:t>
            </a:r>
            <a:r>
              <a:rPr lang="en-GB" u="sng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“</a:t>
            </a:r>
            <a:r>
              <a:rPr lang="en-GB" b="1" i="0" u="sng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</a:t>
            </a:r>
            <a:r>
              <a:rPr lang="en-GB" b="1" i="0" u="sng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can do is to say that in my judgment </a:t>
            </a:r>
            <a:r>
              <a:rPr lang="en-GB" b="1" i="0" u="sng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…(UK Law) is </a:t>
            </a:r>
            <a:r>
              <a:rPr lang="en-GB" b="1" i="0" u="sng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incompatible with Article 3 (1) of the Third Directive as interpreted by the ECJ in </a:t>
            </a:r>
            <a:r>
              <a:rPr lang="en-GB" b="1" i="0" u="sng" dirty="0" err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Vnuk</a:t>
            </a:r>
            <a:r>
              <a:rPr lang="en-GB" b="1" i="0" u="sng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i="0" u="sng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endParaRPr lang="en-GB" b="1" i="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b="1" i="0" dirty="0" smtClean="0">
                <a:solidFill>
                  <a:schemeClr val="bg1">
                    <a:lumMod val="50000"/>
                  </a:schemeClr>
                </a:solidFill>
              </a:rPr>
              <a:t>Although this may be of limited relevance in UK </a:t>
            </a:r>
            <a:r>
              <a:rPr lang="en-GB" b="1" i="0" smtClean="0">
                <a:solidFill>
                  <a:schemeClr val="bg1">
                    <a:lumMod val="50000"/>
                  </a:schemeClr>
                </a:solidFill>
              </a:rPr>
              <a:t>on 24 </a:t>
            </a:r>
            <a:r>
              <a:rPr lang="en-GB" b="1" i="0" dirty="0" smtClean="0">
                <a:solidFill>
                  <a:schemeClr val="bg1">
                    <a:lumMod val="50000"/>
                  </a:schemeClr>
                </a:solidFill>
              </a:rPr>
              <a:t>June 2016 if the UK votes to leave the EU </a:t>
            </a:r>
            <a:endParaRPr lang="en-GB" b="1" i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UK </a:t>
            </a:r>
            <a:r>
              <a:rPr lang="en-GB" b="1" cap="none" dirty="0" smtClean="0">
                <a:solidFill>
                  <a:schemeClr val="bg1">
                    <a:lumMod val="50000"/>
                  </a:schemeClr>
                </a:solidFill>
              </a:rPr>
              <a:t>Breach of EU Law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 ?</a:t>
            </a:r>
            <a:endParaRPr lang="en-GB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93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sz="2400" b="1" i="0" dirty="0" smtClean="0">
                <a:solidFill>
                  <a:schemeClr val="bg1"/>
                </a:solidFill>
              </a:rPr>
              <a:t>Has the ECJ in </a:t>
            </a:r>
            <a:r>
              <a:rPr lang="en-GB" sz="2400" b="1" i="0" dirty="0" err="1" smtClean="0">
                <a:solidFill>
                  <a:schemeClr val="bg1"/>
                </a:solidFill>
              </a:rPr>
              <a:t>Vnuk</a:t>
            </a:r>
            <a:r>
              <a:rPr lang="en-GB" sz="2400" b="1" i="0" dirty="0" smtClean="0">
                <a:solidFill>
                  <a:schemeClr val="bg1"/>
                </a:solidFill>
              </a:rPr>
              <a:t> gone too far? </a:t>
            </a:r>
          </a:p>
          <a:p>
            <a:r>
              <a:rPr lang="en-GB" sz="2400" b="1" i="0" dirty="0" smtClean="0">
                <a:solidFill>
                  <a:schemeClr val="bg1"/>
                </a:solidFill>
              </a:rPr>
              <a:t>Should we have a clear new 7</a:t>
            </a:r>
            <a:r>
              <a:rPr lang="en-GB" sz="2400" b="1" i="0" baseline="30000" dirty="0" smtClean="0">
                <a:solidFill>
                  <a:schemeClr val="bg1"/>
                </a:solidFill>
              </a:rPr>
              <a:t>th</a:t>
            </a:r>
            <a:r>
              <a:rPr lang="en-GB" sz="2400" b="1" i="0" dirty="0" smtClean="0">
                <a:solidFill>
                  <a:schemeClr val="bg1"/>
                </a:solidFill>
              </a:rPr>
              <a:t> Directive or amend the existing one to make the law clearer? </a:t>
            </a:r>
          </a:p>
          <a:p>
            <a:pPr marL="0" indent="0">
              <a:buNone/>
            </a:pPr>
            <a:endParaRPr lang="en-GB" i="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>
                <a:solidFill>
                  <a:schemeClr val="bg1"/>
                </a:solidFill>
              </a:rPr>
              <a:t>Q</a:t>
            </a:r>
            <a:r>
              <a:rPr lang="en-GB" cap="none" dirty="0" smtClean="0">
                <a:solidFill>
                  <a:schemeClr val="bg1"/>
                </a:solidFill>
              </a:rPr>
              <a:t>uestions </a:t>
            </a:r>
            <a:r>
              <a:rPr lang="en-GB" cap="none" dirty="0">
                <a:solidFill>
                  <a:schemeClr val="bg1"/>
                </a:solidFill>
              </a:rPr>
              <a:t>t</a:t>
            </a:r>
            <a:r>
              <a:rPr lang="en-GB" cap="none" dirty="0" smtClean="0">
                <a:solidFill>
                  <a:schemeClr val="bg1"/>
                </a:solidFill>
              </a:rPr>
              <a:t>o </a:t>
            </a:r>
            <a:r>
              <a:rPr lang="en-GB" cap="none" dirty="0">
                <a:solidFill>
                  <a:schemeClr val="bg1"/>
                </a:solidFill>
              </a:rPr>
              <a:t>C</a:t>
            </a:r>
            <a:r>
              <a:rPr lang="en-GB" cap="none" dirty="0" smtClean="0">
                <a:solidFill>
                  <a:schemeClr val="bg1"/>
                </a:solidFill>
              </a:rPr>
              <a:t>onsider </a:t>
            </a:r>
            <a:endParaRPr lang="en-GB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383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051720" y="2204864"/>
            <a:ext cx="5616624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9600" b="1" dirty="0" smtClean="0">
                <a:solidFill>
                  <a:schemeClr val="bg1"/>
                </a:solidFill>
              </a:rPr>
              <a:t>Thankyou</a:t>
            </a:r>
            <a:endParaRPr lang="en-GB" sz="9600" b="1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378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‘</a:t>
            </a:r>
            <a:r>
              <a:rPr lang="en-GB" sz="2800" b="1" dirty="0">
                <a:solidFill>
                  <a:schemeClr val="bg1">
                    <a:lumMod val="50000"/>
                  </a:schemeClr>
                </a:solidFill>
              </a:rPr>
              <a:t>vehicle’ means </a:t>
            </a:r>
            <a:r>
              <a:rPr lang="en-GB" sz="3200" b="1" u="sng" dirty="0">
                <a:solidFill>
                  <a:schemeClr val="bg1">
                    <a:lumMod val="50000"/>
                  </a:schemeClr>
                </a:solidFill>
              </a:rPr>
              <a:t>any</a:t>
            </a:r>
            <a:r>
              <a:rPr lang="en-GB" sz="2800" b="1" dirty="0">
                <a:solidFill>
                  <a:schemeClr val="bg1">
                    <a:lumMod val="50000"/>
                  </a:schemeClr>
                </a:solidFill>
              </a:rPr>
              <a:t> motor vehicle intended for travel on land</a:t>
            </a:r>
          </a:p>
          <a:p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</a:rPr>
              <a:t>propelled </a:t>
            </a:r>
            <a:r>
              <a:rPr lang="en-GB" sz="2800" b="1" dirty="0">
                <a:solidFill>
                  <a:schemeClr val="bg1">
                    <a:lumMod val="50000"/>
                  </a:schemeClr>
                </a:solidFill>
              </a:rPr>
              <a:t>by mechanical power, </a:t>
            </a:r>
            <a:endParaRPr lang="en-GB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</a:rPr>
              <a:t>but </a:t>
            </a:r>
            <a:r>
              <a:rPr lang="en-GB" sz="2800" b="1" dirty="0">
                <a:solidFill>
                  <a:schemeClr val="bg1">
                    <a:lumMod val="50000"/>
                  </a:schemeClr>
                </a:solidFill>
              </a:rPr>
              <a:t>not running </a:t>
            </a:r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</a:rPr>
              <a:t>on rails</a:t>
            </a:r>
            <a:r>
              <a:rPr lang="en-GB" sz="2800" b="1" dirty="0">
                <a:solidFill>
                  <a:schemeClr val="bg1">
                    <a:lumMod val="50000"/>
                  </a:schemeClr>
                </a:solidFill>
              </a:rPr>
              <a:t>, and any trailer, whether </a:t>
            </a:r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</a:rPr>
              <a:t>or </a:t>
            </a:r>
            <a:r>
              <a:rPr lang="en-GB" sz="2800" b="1" dirty="0">
                <a:solidFill>
                  <a:schemeClr val="bg1">
                    <a:lumMod val="50000"/>
                  </a:schemeClr>
                </a:solidFill>
              </a:rPr>
              <a:t>not coupled</a:t>
            </a:r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</a:rPr>
              <a:t>;</a:t>
            </a:r>
          </a:p>
          <a:p>
            <a:endParaRPr lang="en-GB" sz="2400" b="1" dirty="0"/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052736"/>
            <a:ext cx="2073348" cy="1979466"/>
          </a:xfrm>
        </p:spPr>
        <p:txBody>
          <a:bodyPr>
            <a:normAutofit/>
          </a:bodyPr>
          <a:lstStyle/>
          <a:p>
            <a:r>
              <a:rPr lang="en-GB" sz="2000" cap="none" dirty="0" smtClean="0">
                <a:solidFill>
                  <a:schemeClr val="bg1">
                    <a:lumMod val="50000"/>
                  </a:schemeClr>
                </a:solidFill>
              </a:rPr>
              <a:t>Definition in 6</a:t>
            </a:r>
            <a:r>
              <a:rPr lang="en-GB" sz="2000" cap="none" baseline="30000" dirty="0" smtClean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GB" sz="2000" cap="none" dirty="0" smtClean="0">
                <a:solidFill>
                  <a:schemeClr val="bg1">
                    <a:lumMod val="50000"/>
                  </a:schemeClr>
                </a:solidFill>
              </a:rPr>
              <a:t> Motor Insurance Directive</a:t>
            </a:r>
            <a:endParaRPr lang="en-GB" sz="2000" cap="non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46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5292032" cy="3886200"/>
          </a:xfrm>
        </p:spPr>
        <p:txBody>
          <a:bodyPr>
            <a:noAutofit/>
          </a:bodyPr>
          <a:lstStyle/>
          <a:p>
            <a:r>
              <a:rPr lang="en-GB" sz="2800" b="1" i="0" dirty="0" smtClean="0">
                <a:solidFill>
                  <a:schemeClr val="bg1"/>
                </a:solidFill>
              </a:rPr>
              <a:t>Does not examine ‘use’ of the vehicle </a:t>
            </a:r>
          </a:p>
          <a:p>
            <a:r>
              <a:rPr lang="en-GB" sz="2800" b="1" i="0" dirty="0" smtClean="0">
                <a:solidFill>
                  <a:schemeClr val="bg1"/>
                </a:solidFill>
              </a:rPr>
              <a:t>Does not define ‘land’ i.e. public or private? </a:t>
            </a:r>
          </a:p>
          <a:p>
            <a:r>
              <a:rPr lang="en-GB" sz="2800" b="1" i="0" dirty="0" smtClean="0">
                <a:solidFill>
                  <a:schemeClr val="bg1"/>
                </a:solidFill>
              </a:rPr>
              <a:t>Differences </a:t>
            </a:r>
            <a:r>
              <a:rPr lang="en-GB" sz="2800" b="1" i="0" dirty="0">
                <a:solidFill>
                  <a:schemeClr val="bg1"/>
                </a:solidFill>
              </a:rPr>
              <a:t>in languages, </a:t>
            </a:r>
            <a:r>
              <a:rPr lang="en-GB" sz="2800" b="1" i="0" dirty="0" smtClean="0">
                <a:solidFill>
                  <a:schemeClr val="bg1"/>
                </a:solidFill>
              </a:rPr>
              <a:t>‘use </a:t>
            </a:r>
            <a:r>
              <a:rPr lang="en-GB" sz="2800" b="1" i="0" dirty="0">
                <a:solidFill>
                  <a:schemeClr val="bg1"/>
                </a:solidFill>
              </a:rPr>
              <a:t>of </a:t>
            </a:r>
            <a:r>
              <a:rPr lang="en-GB" sz="2800" b="1" i="0" dirty="0" smtClean="0">
                <a:solidFill>
                  <a:schemeClr val="bg1"/>
                </a:solidFill>
              </a:rPr>
              <a:t>vehicles’ in English version, ‘Circulation’ used in French version , slightly different meanings </a:t>
            </a:r>
            <a:endParaRPr lang="en-GB" sz="2800" b="1" i="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>
                <a:solidFill>
                  <a:schemeClr val="bg1"/>
                </a:solidFill>
              </a:rPr>
              <a:t>D</a:t>
            </a:r>
            <a:r>
              <a:rPr lang="en-GB" cap="none" dirty="0" smtClean="0">
                <a:solidFill>
                  <a:schemeClr val="bg1"/>
                </a:solidFill>
              </a:rPr>
              <a:t>ifficulties with the Directive </a:t>
            </a:r>
            <a:r>
              <a:rPr lang="en-GB" cap="none" dirty="0">
                <a:solidFill>
                  <a:schemeClr val="bg1"/>
                </a:solidFill>
              </a:rPr>
              <a:t>D</a:t>
            </a:r>
            <a:r>
              <a:rPr lang="en-GB" cap="none" dirty="0" smtClean="0">
                <a:solidFill>
                  <a:schemeClr val="bg1"/>
                </a:solidFill>
              </a:rPr>
              <a:t>efinition</a:t>
            </a:r>
            <a:endParaRPr lang="en-GB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23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GB" sz="2400" i="0" dirty="0" smtClean="0">
                <a:solidFill>
                  <a:schemeClr val="bg1">
                    <a:lumMod val="50000"/>
                  </a:schemeClr>
                </a:solidFill>
              </a:rPr>
              <a:t>Facts: Tractor and trailer in Slovenia crashes into ladder on a private farm. </a:t>
            </a:r>
          </a:p>
          <a:p>
            <a:r>
              <a:rPr lang="en-GB" sz="2400" i="0" dirty="0" smtClean="0">
                <a:solidFill>
                  <a:schemeClr val="bg1">
                    <a:lumMod val="50000"/>
                  </a:schemeClr>
                </a:solidFill>
              </a:rPr>
              <a:t>ECJ: </a:t>
            </a:r>
          </a:p>
          <a:p>
            <a:r>
              <a:rPr lang="en-GB" sz="2400" i="0" dirty="0" smtClean="0">
                <a:solidFill>
                  <a:schemeClr val="bg1">
                    <a:lumMod val="50000"/>
                  </a:schemeClr>
                </a:solidFill>
              </a:rPr>
              <a:t>Compulsory insurance covers for </a:t>
            </a:r>
            <a:r>
              <a:rPr lang="en-GB" sz="2400" b="1" i="0" dirty="0" smtClean="0">
                <a:solidFill>
                  <a:schemeClr val="bg1">
                    <a:lumMod val="50000"/>
                  </a:schemeClr>
                </a:solidFill>
              </a:rPr>
              <a:t>any </a:t>
            </a:r>
            <a:r>
              <a:rPr lang="en-GB" sz="2400" i="0" dirty="0" smtClean="0">
                <a:solidFill>
                  <a:schemeClr val="bg1">
                    <a:lumMod val="50000"/>
                  </a:schemeClr>
                </a:solidFill>
              </a:rPr>
              <a:t>vehicle </a:t>
            </a:r>
          </a:p>
          <a:p>
            <a:r>
              <a:rPr lang="en-GB" sz="2400" i="0" dirty="0" smtClean="0">
                <a:solidFill>
                  <a:schemeClr val="bg1">
                    <a:lumMod val="50000"/>
                  </a:schemeClr>
                </a:solidFill>
              </a:rPr>
              <a:t>As long as its use is consistent with the normal function of the vehicle </a:t>
            </a:r>
          </a:p>
          <a:p>
            <a:r>
              <a:rPr lang="en-GB" sz="2400" i="0" dirty="0" smtClean="0">
                <a:solidFill>
                  <a:schemeClr val="bg1">
                    <a:lumMod val="50000"/>
                  </a:schemeClr>
                </a:solidFill>
              </a:rPr>
              <a:t>Also covers Private Land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568" y="1412776"/>
            <a:ext cx="2073348" cy="1979466"/>
          </a:xfrm>
        </p:spPr>
        <p:txBody>
          <a:bodyPr/>
          <a:lstStyle/>
          <a:p>
            <a:r>
              <a:rPr lang="en-GB" b="1" dirty="0" err="1" smtClean="0">
                <a:solidFill>
                  <a:schemeClr val="bg1">
                    <a:lumMod val="50000"/>
                  </a:schemeClr>
                </a:solidFill>
              </a:rPr>
              <a:t>Damijan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bg1">
                    <a:lumMod val="50000"/>
                  </a:schemeClr>
                </a:solidFill>
              </a:rPr>
              <a:t>Vnuk</a:t>
            </a:r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 v </a:t>
            </a:r>
            <a:r>
              <a:rPr lang="en-GB" b="1" dirty="0" err="1">
                <a:solidFill>
                  <a:schemeClr val="bg1">
                    <a:lumMod val="50000"/>
                  </a:schemeClr>
                </a:solidFill>
              </a:rPr>
              <a:t>Zavarovalnica</a:t>
            </a:r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bg1">
                    <a:lumMod val="50000"/>
                  </a:schemeClr>
                </a:solidFill>
              </a:rPr>
              <a:t>Triglav</a:t>
            </a:r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 C-162/13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149080"/>
            <a:ext cx="2448272" cy="173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9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1052736"/>
            <a:ext cx="2073348" cy="1979466"/>
          </a:xfrm>
        </p:spPr>
        <p:txBody>
          <a:bodyPr/>
          <a:lstStyle/>
          <a:p>
            <a:r>
              <a:rPr lang="en-GB" cap="none" dirty="0" smtClean="0">
                <a:solidFill>
                  <a:schemeClr val="bg1">
                    <a:lumMod val="50000"/>
                  </a:schemeClr>
                </a:solidFill>
              </a:rPr>
              <a:t>Vehicles Which Require Coverage</a:t>
            </a:r>
            <a:endParaRPr lang="en-GB" cap="none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Content Placeholder 5">
            <a:hlinkClick r:id="" action="ppaction://noaction" highlightClick="1"/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52401391"/>
              </p:ext>
            </p:extLst>
          </p:nvPr>
        </p:nvGraphicFramePr>
        <p:xfrm>
          <a:off x="2555776" y="908720"/>
          <a:ext cx="6060653" cy="53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488" y="908720"/>
            <a:ext cx="780295" cy="76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91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i="0" dirty="0" smtClean="0">
                <a:solidFill>
                  <a:schemeClr val="bg1"/>
                </a:solidFill>
              </a:rPr>
              <a:t>Huge announcement from Commission in an impact assessment of </a:t>
            </a:r>
            <a:r>
              <a:rPr lang="en-GB" i="0" dirty="0" err="1" smtClean="0">
                <a:solidFill>
                  <a:schemeClr val="bg1"/>
                </a:solidFill>
              </a:rPr>
              <a:t>Vnuk</a:t>
            </a:r>
            <a:r>
              <a:rPr lang="en-GB" i="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GB" i="0" dirty="0" smtClean="0">
                <a:solidFill>
                  <a:schemeClr val="bg1"/>
                </a:solidFill>
              </a:rPr>
              <a:t>It is very likely that there will be some change </a:t>
            </a:r>
          </a:p>
          <a:p>
            <a:r>
              <a:rPr lang="en-GB" i="0" dirty="0" smtClean="0">
                <a:solidFill>
                  <a:schemeClr val="bg1"/>
                </a:solidFill>
              </a:rPr>
              <a:t>‘Traffic’ is an option they are considering </a:t>
            </a:r>
          </a:p>
          <a:p>
            <a:r>
              <a:rPr lang="en-GB" i="0" dirty="0" smtClean="0">
                <a:solidFill>
                  <a:schemeClr val="bg1"/>
                </a:solidFill>
              </a:rPr>
              <a:t>Also ‘areas </a:t>
            </a:r>
            <a:r>
              <a:rPr lang="en-GB" i="0" dirty="0">
                <a:solidFill>
                  <a:schemeClr val="bg1"/>
                </a:solidFill>
              </a:rPr>
              <a:t>where the public has access in accordance with national </a:t>
            </a:r>
            <a:r>
              <a:rPr lang="en-GB" i="0" dirty="0" smtClean="0">
                <a:solidFill>
                  <a:schemeClr val="bg1"/>
                </a:solidFill>
              </a:rPr>
              <a:t>law’ is being discussed rather than private land </a:t>
            </a:r>
          </a:p>
          <a:p>
            <a:r>
              <a:rPr lang="en-GB" i="0" dirty="0" smtClean="0">
                <a:solidFill>
                  <a:schemeClr val="bg1"/>
                </a:solidFill>
              </a:rPr>
              <a:t>Also ‘autonomous vehicles’ are considered as Motor Vehicles according to the Commission </a:t>
            </a:r>
            <a:endParaRPr lang="en-GB" i="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1554480"/>
            <a:ext cx="2747660" cy="1979466"/>
          </a:xfrm>
        </p:spPr>
        <p:txBody>
          <a:bodyPr>
            <a:noAutofit/>
          </a:bodyPr>
          <a:lstStyle/>
          <a:p>
            <a:r>
              <a:rPr lang="en-GB" sz="2400" cap="none" dirty="0" smtClean="0">
                <a:solidFill>
                  <a:schemeClr val="bg1"/>
                </a:solidFill>
              </a:rPr>
              <a:t>Major Update from EU Commission 08/06/2016</a:t>
            </a:r>
            <a:endParaRPr lang="en-GB" sz="2400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90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D</a:t>
            </a:r>
            <a:r>
              <a:rPr lang="en-GB" cap="none" dirty="0" smtClean="0">
                <a:solidFill>
                  <a:schemeClr val="bg1"/>
                </a:solidFill>
              </a:rPr>
              <a:t>erogation</a:t>
            </a:r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43530130"/>
              </p:ext>
            </p:extLst>
          </p:nvPr>
        </p:nvGraphicFramePr>
        <p:xfrm>
          <a:off x="2843808" y="1988840"/>
          <a:ext cx="5688632" cy="370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87824" y="1052736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It is important to note that under Art 5 (2) of Consolidated Directive, MS can derogate, for example: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11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Section 185 Road Traffic Act 1988: </a:t>
            </a:r>
          </a:p>
          <a:p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“a mechanically propelled vehicle intended or adapted for use on 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roads”</a:t>
            </a:r>
          </a:p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Can include:</a:t>
            </a:r>
          </a:p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 ‘</a:t>
            </a:r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Disability Scooter’  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GB" b="1" dirty="0" err="1" smtClean="0">
                <a:solidFill>
                  <a:schemeClr val="bg1">
                    <a:lumMod val="50000"/>
                  </a:schemeClr>
                </a:solidFill>
              </a:rPr>
              <a:t>Croitoru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 v CPS)</a:t>
            </a:r>
          </a:p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‘Trials bike’ (Smith v McCracken) </a:t>
            </a:r>
          </a:p>
          <a:p>
            <a:pPr marL="0" indent="0">
              <a:buNone/>
            </a:pPr>
            <a:endParaRPr lang="en-GB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Use on a ‘Road’ or ‘other public place’- Therefore not private land 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000" cap="none" dirty="0" smtClean="0">
                <a:solidFill>
                  <a:schemeClr val="bg1">
                    <a:lumMod val="50000"/>
                  </a:schemeClr>
                </a:solidFill>
              </a:rPr>
              <a:t>Definition in the UK </a:t>
            </a:r>
            <a:endParaRPr lang="en-GB" sz="2000" cap="non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90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UK and EU Comparison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059832" y="1273486"/>
            <a:ext cx="4968552" cy="4320480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                  </a:t>
            </a:r>
          </a:p>
          <a:p>
            <a:pPr marL="0" indent="0">
              <a:buNone/>
            </a:pPr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              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traight Connector 4"/>
          <p:cNvSpPr/>
          <p:nvPr/>
        </p:nvSpPr>
        <p:spPr>
          <a:xfrm>
            <a:off x="5436096" y="1268761"/>
            <a:ext cx="12121" cy="4320480"/>
          </a:xfrm>
          <a:prstGeom prst="line">
            <a:avLst/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167" y="1268761"/>
            <a:ext cx="576064" cy="3833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73486"/>
            <a:ext cx="757238" cy="378619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3347748" y="1210190"/>
            <a:ext cx="2448503" cy="5216270"/>
            <a:chOff x="288035" y="936096"/>
            <a:chExt cx="2448503" cy="5216270"/>
          </a:xfrm>
        </p:grpSpPr>
        <p:sp>
          <p:nvSpPr>
            <p:cNvPr id="13" name="Rectangle 12"/>
            <p:cNvSpPr/>
            <p:nvPr/>
          </p:nvSpPr>
          <p:spPr>
            <a:xfrm>
              <a:off x="288035" y="936096"/>
              <a:ext cx="2448503" cy="443762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305418" y="1714746"/>
              <a:ext cx="1999101" cy="44376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marL="285750" lvl="0" indent="-28575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GB" sz="1600" dirty="0" smtClean="0">
                  <a:solidFill>
                    <a:schemeClr val="bg1">
                      <a:lumMod val="50000"/>
                    </a:schemeClr>
                  </a:solidFill>
                </a:rPr>
                <a:t>All vehicles provided use is consistent with normal function</a:t>
              </a:r>
              <a:endParaRPr lang="en-GB" sz="1600" kern="1200" dirty="0" smtClean="0">
                <a:solidFill>
                  <a:schemeClr val="bg1">
                    <a:lumMod val="50000"/>
                  </a:schemeClr>
                </a:solidFill>
              </a:endParaRP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600" b="1" dirty="0">
                <a:solidFill>
                  <a:schemeClr val="bg1">
                    <a:lumMod val="50000"/>
                  </a:schemeClr>
                </a:solidFill>
              </a:endParaRP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b="1" dirty="0" smtClean="0">
                <a:solidFill>
                  <a:schemeClr val="bg1">
                    <a:lumMod val="50000"/>
                  </a:schemeClr>
                </a:solidFill>
              </a:endParaRP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b="1" dirty="0">
                <a:solidFill>
                  <a:schemeClr val="bg1">
                    <a:lumMod val="50000"/>
                  </a:schemeClr>
                </a:solidFill>
              </a:endParaRP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b="1" dirty="0" smtClean="0">
                <a:solidFill>
                  <a:schemeClr val="bg1">
                    <a:lumMod val="50000"/>
                  </a:schemeClr>
                </a:solidFill>
              </a:endParaRP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b="1" dirty="0">
                <a:solidFill>
                  <a:schemeClr val="bg1">
                    <a:lumMod val="50000"/>
                  </a:schemeClr>
                </a:solidFill>
              </a:endParaRP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dirty="0" smtClean="0">
                  <a:solidFill>
                    <a:schemeClr val="bg1">
                      <a:lumMod val="50000"/>
                    </a:schemeClr>
                  </a:solidFill>
                </a:rPr>
                <a:t>Both public and private land</a:t>
              </a:r>
              <a:endParaRPr lang="en-GB" b="1" kern="1200" dirty="0" smtClean="0">
                <a:solidFill>
                  <a:schemeClr val="bg1">
                    <a:lumMod val="50000"/>
                  </a:schemeClr>
                </a:solidFill>
              </a:endParaRPr>
            </a:p>
            <a:p>
              <a:pPr marL="342900" lvl="0" indent="-3429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endParaRPr lang="en-GB" sz="2000" kern="1200" dirty="0" smtClean="0">
                <a:solidFill>
                  <a:schemeClr val="bg1">
                    <a:lumMod val="50000"/>
                  </a:schemeClr>
                </a:solidFill>
              </a:endParaRP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000" kern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724128" y="1985247"/>
            <a:ext cx="20162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-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Motor Cars </a:t>
            </a:r>
          </a:p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-Motor Cycles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-Lorries</a:t>
            </a:r>
          </a:p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-Buses (Public Transport) </a:t>
            </a:r>
          </a:p>
          <a:p>
            <a:endParaRPr lang="en-GB" sz="16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80112" y="460787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Only ‘Roads’ and other public places</a:t>
            </a:r>
            <a:endParaRPr lang="en-GB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84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359</TotalTime>
  <Words>582</Words>
  <Application>Microsoft Macintosh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 Black</vt:lpstr>
      <vt:lpstr>Candara</vt:lpstr>
      <vt:lpstr>Arial</vt:lpstr>
      <vt:lpstr>Tradeshow</vt:lpstr>
      <vt:lpstr>Definition of Motor Vehicle</vt:lpstr>
      <vt:lpstr>Definition in 6th Motor Insurance Directive</vt:lpstr>
      <vt:lpstr>Difficulties with the Directive Definition</vt:lpstr>
      <vt:lpstr>Damijan Vnuk v Zavarovalnica Triglav C-162/13</vt:lpstr>
      <vt:lpstr>Vehicles Which Require Coverage</vt:lpstr>
      <vt:lpstr>Major Update from EU Commission 08/06/2016</vt:lpstr>
      <vt:lpstr>Derogation </vt:lpstr>
      <vt:lpstr>Definition in the UK </vt:lpstr>
      <vt:lpstr>UK and EU Comparison</vt:lpstr>
      <vt:lpstr>UK Breach of EU Law ?</vt:lpstr>
      <vt:lpstr>Questions to Consider </vt:lpstr>
      <vt:lpstr>PowerPoint Presentation</vt:lpstr>
    </vt:vector>
  </TitlesOfParts>
  <Company>University of Exeter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Meaning of Motor Vehicle</dc:title>
  <dc:creator>Channon, Matthew</dc:creator>
  <cp:lastModifiedBy>Microsoft Office User</cp:lastModifiedBy>
  <cp:revision>18</cp:revision>
  <dcterms:created xsi:type="dcterms:W3CDTF">2016-05-31T10:57:32Z</dcterms:created>
  <dcterms:modified xsi:type="dcterms:W3CDTF">2016-06-25T16:23:12Z</dcterms:modified>
</cp:coreProperties>
</file>